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7" r:id="rId1"/>
  </p:sldMasterIdLst>
  <p:notesMasterIdLst>
    <p:notesMasterId r:id="rId16"/>
  </p:notesMasterIdLst>
  <p:handoutMasterIdLst>
    <p:handoutMasterId r:id="rId17"/>
  </p:handoutMasterIdLst>
  <p:sldIdLst>
    <p:sldId id="268" r:id="rId2"/>
    <p:sldId id="383" r:id="rId3"/>
    <p:sldId id="386" r:id="rId4"/>
    <p:sldId id="387" r:id="rId5"/>
    <p:sldId id="332" r:id="rId6"/>
    <p:sldId id="385" r:id="rId7"/>
    <p:sldId id="390" r:id="rId8"/>
    <p:sldId id="393" r:id="rId9"/>
    <p:sldId id="391" r:id="rId10"/>
    <p:sldId id="392" r:id="rId11"/>
    <p:sldId id="384" r:id="rId12"/>
    <p:sldId id="388" r:id="rId13"/>
    <p:sldId id="376" r:id="rId14"/>
    <p:sldId id="389" r:id="rId15"/>
  </p:sldIdLst>
  <p:sldSz cx="12192000" cy="6858000"/>
  <p:notesSz cx="7104063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rgbClr val="00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E2A"/>
    <a:srgbClr val="CCECFF"/>
    <a:srgbClr val="00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3" autoAdjust="0"/>
    <p:restoredTop sz="92955" autoAdjust="0"/>
  </p:normalViewPr>
  <p:slideViewPr>
    <p:cSldViewPr>
      <p:cViewPr>
        <p:scale>
          <a:sx n="90" d="100"/>
          <a:sy n="90" d="100"/>
        </p:scale>
        <p:origin x="-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FA056DC-0D9F-4B47-BCCA-0A7287B950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EDCE1A7-9A80-40A8-ACA4-48FDEED547E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id="{41F8443A-0CD3-458B-AD4C-056FC62C03C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97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7397" name="Rectangle 5">
            <a:extLst>
              <a:ext uri="{FF2B5EF4-FFF2-40B4-BE49-F238E27FC236}">
                <a16:creationId xmlns:a16="http://schemas.microsoft.com/office/drawing/2014/main" id="{D4421243-90C1-46F1-B60F-D3CC415862C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97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873A828-3ACA-4EB4-95B4-526A697AA3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A5857F4-1648-4E83-9BF9-92ABA8C5CA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2EF67D3-5235-491A-9DB2-448DABB6AB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97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FB6D5F0-0FE4-4570-8F60-61CB4E705C2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20DDC0FA-4EE6-4515-B961-D96851EC3A7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4837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7DC753B9-55AD-4741-9CD2-9E3F43AE3FC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97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F1F181A5-CC97-44B6-837A-052A5C1C06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97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7C9DA2-3A74-4405-A784-D54A77B8310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6A68644-40EC-4246-8027-4EE490FC3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3075" cy="3838575"/>
          </a:xfrm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9F064DE-B2F5-4C98-9936-6114E8701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124" name="Datumsplatzhalter 1">
            <a:extLst>
              <a:ext uri="{FF2B5EF4-FFF2-40B4-BE49-F238E27FC236}">
                <a16:creationId xmlns:a16="http://schemas.microsoft.com/office/drawing/2014/main" id="{D8A87318-9914-4555-9C0B-F1B1B3EA27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57B050D-4FD0-4DBC-B4B1-5AAC382F0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B9A92-ED12-4554-90D1-51F258F8A857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535A234-295F-409A-ABAD-325EC8A4F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6998F53A-0F3C-4A1D-B171-F060C289E6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5F91B-3C5A-42AF-84E6-A32E6BBE5C5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856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413BF240-AD77-4DC6-9519-A3440E6F9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7E6E7-B50A-4062-91FE-AD2591BA8903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50CFABA-442D-405C-B943-1C4155BEB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C972985A-B721-445B-8B4B-31AC6A5E7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77E5-A173-4B46-9798-865314F07FD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42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188913"/>
            <a:ext cx="2895600" cy="59420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188913"/>
            <a:ext cx="8483600" cy="5942012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01482CFD-55CF-4CC9-BEC5-6957D7761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5CE73-3FC5-40D0-9EC7-114AD4CF4F91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A8EAA9C8-178E-48F7-BF7C-CBEC4B2D8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1F1DA804-299B-43E7-984F-69DB58EC6F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D85B8-41C5-4BD2-89EF-7C1D5153EC9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9178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188913"/>
            <a:ext cx="11582400" cy="59420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B4A1A2D7-F86D-404B-BF38-021911908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7F49E-08A5-4C6C-B4C5-C1A1A1A1C9C4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FC07C36F-055F-421E-AD1E-E1B5E9608E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34824FE5-DBDE-4C0A-9E3A-178031970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34265-8C2B-477C-AD8F-C635DDA8463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9836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A5EA6208-B967-46CB-B176-685A3AE05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FB618-E21E-4580-B7B4-5DB839B5FE66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49B8DF3-7755-40B1-98C9-135FE787F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64B9523E-6594-4759-9F49-6FB18E620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84991-624E-4C56-A77E-613DF6FF719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323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FC4A1DD9-2072-468F-8D75-27BACF4B8C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C8784-6D60-435D-870B-BAE352B1B79E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40BC8C0-1D51-45C3-8ADC-F91468D658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304D3B4-556B-4905-95A2-F95E1686E0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21B52-1FA5-433D-BF36-72A9C969B9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638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D08A54A-E4B9-4E5D-A8A2-5E1EB721B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6EC77-B2A8-4876-B72B-EE7427D1BBD3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515773A7-522C-42CE-AAE1-A20495F6F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52C2A1C6-E6DE-48D9-A9FE-6112C8213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4E2D4-6704-4A18-BACF-1F78A0DFCD1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640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310D3992-8831-415F-AC69-765EA7C3B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27EC1-5932-4753-870E-EB4DB7AE56A8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D5AED9CC-841D-4E4E-AE02-75CD8DDF9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F65EBA18-B9D4-4136-A056-9B9D62A08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1690D-82DB-4E68-9F21-44250F35E9F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195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28C9B1E1-30ED-46F8-8685-54AC74984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522C4-05D6-4455-A06F-2764E5B65DCD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6F6CA85E-171B-4EF6-B1ED-34C46E2E5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CEC0C801-AEE2-4EE8-90FA-CC945A7CE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36321-B80D-4D3C-9A84-7837B50DBF1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686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B61FCC0A-8782-4A63-B2CF-2EFB561A4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D15B7-02CC-42A0-AD75-6AB52CF62676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AA33A33D-5DAE-4D6B-9F61-3C16A2A36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FD7A5243-89EC-4BD6-B73E-25318AD3E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07B9F-0645-4B67-8CA5-270407E5C9D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724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B52B0334-96FB-4FB9-8104-0D15244897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B940A-1109-402B-9974-4F5F206010FA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996D0BED-0A49-482A-B05D-26556AAB3C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A6FC7D11-47AA-4D1B-B4A3-2D52AEDAD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F2526-8F11-4FAC-B01A-75258B7D252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1248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D6B08C4A-888D-4892-8AB0-0F275E257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DD387-CCD5-40AC-AF68-6F74EA6CC458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4C388B26-8CF8-484C-BFAA-98A1C7B80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B6B9EF92-0181-4971-9A0A-3C25917995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89945-CEE6-4C61-B9F0-2EC2DA267A5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609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5EBC"/>
            </a:gs>
            <a:gs pos="10001">
              <a:srgbClr val="0066CC"/>
            </a:gs>
            <a:gs pos="100000">
              <a:srgbClr val="002C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2F0A467-4825-46A1-B26C-976BE6EB620B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184323" name="Freeform 3">
              <a:extLst>
                <a:ext uri="{FF2B5EF4-FFF2-40B4-BE49-F238E27FC236}">
                  <a16:creationId xmlns:a16="http://schemas.microsoft.com/office/drawing/2014/main" id="{31AB43C4-BDD8-43C4-A13C-0CF206C5F7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24" name="Freeform 4">
              <a:extLst>
                <a:ext uri="{FF2B5EF4-FFF2-40B4-BE49-F238E27FC236}">
                  <a16:creationId xmlns:a16="http://schemas.microsoft.com/office/drawing/2014/main" id="{FBCFBEBD-C3C3-42E0-B458-5245971563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25" name="Freeform 5">
              <a:extLst>
                <a:ext uri="{FF2B5EF4-FFF2-40B4-BE49-F238E27FC236}">
                  <a16:creationId xmlns:a16="http://schemas.microsoft.com/office/drawing/2014/main" id="{4B8DEFA5-73D0-4F2C-860B-2C83CF7E89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74051129-288C-4F48-8AEB-7E1E3024CA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84327" name="Freeform 7">
                <a:extLst>
                  <a:ext uri="{FF2B5EF4-FFF2-40B4-BE49-F238E27FC236}">
                    <a16:creationId xmlns:a16="http://schemas.microsoft.com/office/drawing/2014/main" id="{80B88720-5C8F-4250-B655-8E59421771E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28" name="Freeform 8">
                <a:extLst>
                  <a:ext uri="{FF2B5EF4-FFF2-40B4-BE49-F238E27FC236}">
                    <a16:creationId xmlns:a16="http://schemas.microsoft.com/office/drawing/2014/main" id="{2B571073-F61B-4903-A9CF-901FDA19E1A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29" name="Freeform 9">
                <a:extLst>
                  <a:ext uri="{FF2B5EF4-FFF2-40B4-BE49-F238E27FC236}">
                    <a16:creationId xmlns:a16="http://schemas.microsoft.com/office/drawing/2014/main" id="{B6C58535-EEFC-406A-B82E-43202518C90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0" name="Freeform 10">
                <a:extLst>
                  <a:ext uri="{FF2B5EF4-FFF2-40B4-BE49-F238E27FC236}">
                    <a16:creationId xmlns:a16="http://schemas.microsoft.com/office/drawing/2014/main" id="{8CF72D73-A06E-4267-AF5F-7F3B393A13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1" name="Freeform 11">
                <a:extLst>
                  <a:ext uri="{FF2B5EF4-FFF2-40B4-BE49-F238E27FC236}">
                    <a16:creationId xmlns:a16="http://schemas.microsoft.com/office/drawing/2014/main" id="{CB4E9987-E291-45B2-81B1-237429B4C8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2" name="Freeform 12">
                <a:extLst>
                  <a:ext uri="{FF2B5EF4-FFF2-40B4-BE49-F238E27FC236}">
                    <a16:creationId xmlns:a16="http://schemas.microsoft.com/office/drawing/2014/main" id="{09C61AFE-7E2C-4955-9153-573E86E208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3" name="Freeform 13">
                <a:extLst>
                  <a:ext uri="{FF2B5EF4-FFF2-40B4-BE49-F238E27FC236}">
                    <a16:creationId xmlns:a16="http://schemas.microsoft.com/office/drawing/2014/main" id="{053942E8-24D9-48A1-9EB1-A7BDAE0290B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4" name="Freeform 14">
                <a:extLst>
                  <a:ext uri="{FF2B5EF4-FFF2-40B4-BE49-F238E27FC236}">
                    <a16:creationId xmlns:a16="http://schemas.microsoft.com/office/drawing/2014/main" id="{BEDFBE13-FEB2-4208-9ACC-E6776E12688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5" name="Freeform 15">
                <a:extLst>
                  <a:ext uri="{FF2B5EF4-FFF2-40B4-BE49-F238E27FC236}">
                    <a16:creationId xmlns:a16="http://schemas.microsoft.com/office/drawing/2014/main" id="{19357AA2-4039-498B-AE99-84CB416318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6" name="Freeform 16">
                <a:extLst>
                  <a:ext uri="{FF2B5EF4-FFF2-40B4-BE49-F238E27FC236}">
                    <a16:creationId xmlns:a16="http://schemas.microsoft.com/office/drawing/2014/main" id="{D977D2E2-5EDB-4E1F-BF11-B7B73535E59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7" name="Freeform 17">
                <a:extLst>
                  <a:ext uri="{FF2B5EF4-FFF2-40B4-BE49-F238E27FC236}">
                    <a16:creationId xmlns:a16="http://schemas.microsoft.com/office/drawing/2014/main" id="{77231792-BDD7-4E52-B24E-FAFE90FD479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8" name="Freeform 18">
                <a:extLst>
                  <a:ext uri="{FF2B5EF4-FFF2-40B4-BE49-F238E27FC236}">
                    <a16:creationId xmlns:a16="http://schemas.microsoft.com/office/drawing/2014/main" id="{A1D2585E-74FF-47E9-8056-21D95B013B4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39" name="Freeform 19">
                <a:extLst>
                  <a:ext uri="{FF2B5EF4-FFF2-40B4-BE49-F238E27FC236}">
                    <a16:creationId xmlns:a16="http://schemas.microsoft.com/office/drawing/2014/main" id="{5745FC0B-E7C4-46B4-92DE-BF6E20CF87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184340" name="Freeform 20">
              <a:extLst>
                <a:ext uri="{FF2B5EF4-FFF2-40B4-BE49-F238E27FC236}">
                  <a16:creationId xmlns:a16="http://schemas.microsoft.com/office/drawing/2014/main" id="{88769C99-7935-4767-B574-319FF641A5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1" name="Freeform 21">
              <a:extLst>
                <a:ext uri="{FF2B5EF4-FFF2-40B4-BE49-F238E27FC236}">
                  <a16:creationId xmlns:a16="http://schemas.microsoft.com/office/drawing/2014/main" id="{8967994F-8CA7-417B-B919-8076BE25EB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2" name="Freeform 22">
              <a:extLst>
                <a:ext uri="{FF2B5EF4-FFF2-40B4-BE49-F238E27FC236}">
                  <a16:creationId xmlns:a16="http://schemas.microsoft.com/office/drawing/2014/main" id="{181CA811-472F-405D-9EB9-1D6269DD487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3" name="Freeform 23">
              <a:extLst>
                <a:ext uri="{FF2B5EF4-FFF2-40B4-BE49-F238E27FC236}">
                  <a16:creationId xmlns:a16="http://schemas.microsoft.com/office/drawing/2014/main" id="{9BA760DA-6B15-47C8-96B1-76B85C1102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4" name="Freeform 24">
              <a:extLst>
                <a:ext uri="{FF2B5EF4-FFF2-40B4-BE49-F238E27FC236}">
                  <a16:creationId xmlns:a16="http://schemas.microsoft.com/office/drawing/2014/main" id="{D0B0C15B-5741-4348-A6E5-886D7C69C6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5" name="Freeform 25">
              <a:extLst>
                <a:ext uri="{FF2B5EF4-FFF2-40B4-BE49-F238E27FC236}">
                  <a16:creationId xmlns:a16="http://schemas.microsoft.com/office/drawing/2014/main" id="{24BC3639-9B7D-4452-AAD1-6DD727833A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6" name="Freeform 26">
              <a:extLst>
                <a:ext uri="{FF2B5EF4-FFF2-40B4-BE49-F238E27FC236}">
                  <a16:creationId xmlns:a16="http://schemas.microsoft.com/office/drawing/2014/main" id="{D9664653-760C-493C-BB8F-65A3FE7608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7" name="Freeform 27">
              <a:extLst>
                <a:ext uri="{FF2B5EF4-FFF2-40B4-BE49-F238E27FC236}">
                  <a16:creationId xmlns:a16="http://schemas.microsoft.com/office/drawing/2014/main" id="{8B255336-5CE1-49AE-9D7A-F8DF97E343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8" name="Line 28">
              <a:extLst>
                <a:ext uri="{FF2B5EF4-FFF2-40B4-BE49-F238E27FC236}">
                  <a16:creationId xmlns:a16="http://schemas.microsoft.com/office/drawing/2014/main" id="{36338856-664A-49A0-85CE-ABAC67D7F31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49" name="Line 29">
              <a:extLst>
                <a:ext uri="{FF2B5EF4-FFF2-40B4-BE49-F238E27FC236}">
                  <a16:creationId xmlns:a16="http://schemas.microsoft.com/office/drawing/2014/main" id="{A848E3B4-453D-4E83-B6E4-FA94D8B8630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50" name="Line 30">
              <a:extLst>
                <a:ext uri="{FF2B5EF4-FFF2-40B4-BE49-F238E27FC236}">
                  <a16:creationId xmlns:a16="http://schemas.microsoft.com/office/drawing/2014/main" id="{0E02C2AD-8D19-4419-8927-133A3AB92F6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FBE5B43E-B72B-47D2-BC7D-90CD5DC6F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84352" name="Line 32">
                <a:extLst>
                  <a:ext uri="{FF2B5EF4-FFF2-40B4-BE49-F238E27FC236}">
                    <a16:creationId xmlns:a16="http://schemas.microsoft.com/office/drawing/2014/main" id="{37EB5C84-1D6A-4A5B-B7FF-788B9014BAF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53" name="Line 33">
                <a:extLst>
                  <a:ext uri="{FF2B5EF4-FFF2-40B4-BE49-F238E27FC236}">
                    <a16:creationId xmlns:a16="http://schemas.microsoft.com/office/drawing/2014/main" id="{0F3ED795-682C-42F4-B93E-B2D65ED8965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54" name="Line 34">
                <a:extLst>
                  <a:ext uri="{FF2B5EF4-FFF2-40B4-BE49-F238E27FC236}">
                    <a16:creationId xmlns:a16="http://schemas.microsoft.com/office/drawing/2014/main" id="{30A8ED7A-E97C-4BE2-9BFD-63ED235EBD5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55" name="Line 35">
                <a:extLst>
                  <a:ext uri="{FF2B5EF4-FFF2-40B4-BE49-F238E27FC236}">
                    <a16:creationId xmlns:a16="http://schemas.microsoft.com/office/drawing/2014/main" id="{D319278D-3827-4B20-86EA-E1B30498CF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4356" name="Line 36">
                <a:extLst>
                  <a:ext uri="{FF2B5EF4-FFF2-40B4-BE49-F238E27FC236}">
                    <a16:creationId xmlns:a16="http://schemas.microsoft.com/office/drawing/2014/main" id="{09B6533A-10A1-49A6-AE4B-F769D160BF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de-DE" sz="4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184357" name="Line 37">
              <a:extLst>
                <a:ext uri="{FF2B5EF4-FFF2-40B4-BE49-F238E27FC236}">
                  <a16:creationId xmlns:a16="http://schemas.microsoft.com/office/drawing/2014/main" id="{B5CDB0CA-72C9-48E9-BFF5-E5D54492AF0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358" name="Line 38">
              <a:extLst>
                <a:ext uri="{FF2B5EF4-FFF2-40B4-BE49-F238E27FC236}">
                  <a16:creationId xmlns:a16="http://schemas.microsoft.com/office/drawing/2014/main" id="{26F61794-56A9-4365-83EF-5232441D629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de-DE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84359" name="Rectangle 39">
            <a:extLst>
              <a:ext uri="{FF2B5EF4-FFF2-40B4-BE49-F238E27FC236}">
                <a16:creationId xmlns:a16="http://schemas.microsoft.com/office/drawing/2014/main" id="{0165A1E7-58C2-49B0-9386-DBB58F11D7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88914"/>
            <a:ext cx="912071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Global Underbold System</a:t>
            </a:r>
          </a:p>
        </p:txBody>
      </p:sp>
      <p:sp>
        <p:nvSpPr>
          <p:cNvPr id="184360" name="Rectangle 40">
            <a:extLst>
              <a:ext uri="{FF2B5EF4-FFF2-40B4-BE49-F238E27FC236}">
                <a16:creationId xmlns:a16="http://schemas.microsoft.com/office/drawing/2014/main" id="{36F535A5-49D9-45AF-86F8-6CDDD555BC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165DE63C-60A2-48DE-BBE4-3047E1B9C29E}" type="datetime1">
              <a:rPr lang="de-DE"/>
              <a:pPr>
                <a:defRPr/>
              </a:pPr>
              <a:t>23.04.2019</a:t>
            </a:fld>
            <a:r>
              <a:rPr lang="de-DE"/>
              <a:t>Global Underbold System</a:t>
            </a:r>
          </a:p>
        </p:txBody>
      </p:sp>
      <p:sp>
        <p:nvSpPr>
          <p:cNvPr id="184361" name="Rectangle 41">
            <a:extLst>
              <a:ext uri="{FF2B5EF4-FFF2-40B4-BE49-F238E27FC236}">
                <a16:creationId xmlns:a16="http://schemas.microsoft.com/office/drawing/2014/main" id="{8658EDBE-6E56-4EF7-9632-57DF13ABC9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Global Underbold System</a:t>
            </a:r>
          </a:p>
        </p:txBody>
      </p:sp>
      <p:sp>
        <p:nvSpPr>
          <p:cNvPr id="184362" name="Rectangle 42">
            <a:extLst>
              <a:ext uri="{FF2B5EF4-FFF2-40B4-BE49-F238E27FC236}">
                <a16:creationId xmlns:a16="http://schemas.microsoft.com/office/drawing/2014/main" id="{1225FBD9-DE05-4AD4-804D-EA0A12D3B4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37D0AF3-069E-4041-9946-6F63D56561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84363" name="Rectangle 43">
            <a:extLst>
              <a:ext uri="{FF2B5EF4-FFF2-40B4-BE49-F238E27FC236}">
                <a16:creationId xmlns:a16="http://schemas.microsoft.com/office/drawing/2014/main" id="{63D64CC1-F4D8-47CD-8F33-844DB87E0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>
            <a:extLst>
              <a:ext uri="{FF2B5EF4-FFF2-40B4-BE49-F238E27FC236}">
                <a16:creationId xmlns:a16="http://schemas.microsoft.com/office/drawing/2014/main" id="{413690E8-46FE-4B09-8F74-D7EB6D7A8D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67888" y="6243638"/>
            <a:ext cx="442912" cy="457200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90CD944A-C50B-492A-92FC-169EFE196875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1</a:t>
            </a:fld>
            <a:endParaRPr lang="de-DE" altLang="de-DE" sz="100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A51645A8-E988-4D10-AE04-9739D51560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344" y="3284984"/>
            <a:ext cx="11881320" cy="3603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4800" b="1" dirty="0">
                <a:solidFill>
                  <a:srgbClr val="00FFCC"/>
                </a:solidFill>
              </a:rPr>
              <a:t>NIPO GmbH</a:t>
            </a:r>
            <a:br>
              <a:rPr lang="en-GB" sz="4800" b="1" dirty="0">
                <a:solidFill>
                  <a:srgbClr val="00FFCC"/>
                </a:solidFill>
              </a:rPr>
            </a:br>
            <a:r>
              <a:rPr lang="en-GB" sz="3600" b="1" dirty="0">
                <a:solidFill>
                  <a:srgbClr val="00FFCC"/>
                </a:solidFill>
              </a:rPr>
              <a:t>presents</a:t>
            </a:r>
            <a:r>
              <a:rPr lang="en-GB" sz="4800" b="1" dirty="0"/>
              <a:t>     </a:t>
            </a:r>
            <a:br>
              <a:rPr lang="en-GB" sz="2100" dirty="0"/>
            </a:br>
            <a:r>
              <a:rPr lang="en-GB" sz="2100" dirty="0"/>
              <a:t> </a:t>
            </a:r>
            <a:r>
              <a:rPr lang="en-GB" sz="10500" b="1" dirty="0">
                <a:solidFill>
                  <a:srgbClr val="00FFCC"/>
                </a:solidFill>
              </a:rPr>
              <a:t>Terrasolid</a:t>
            </a:r>
            <a:r>
              <a:rPr lang="de-DE" sz="8000" baseline="50000" dirty="0">
                <a:solidFill>
                  <a:srgbClr val="00FFCC"/>
                </a:solidFill>
              </a:rPr>
              <a:t>®   </a:t>
            </a:r>
            <a:r>
              <a:rPr lang="de-DE" sz="10700" b="1" dirty="0">
                <a:solidFill>
                  <a:srgbClr val="00FFCC"/>
                </a:solidFill>
              </a:rPr>
              <a:t>Ion</a:t>
            </a:r>
            <a:r>
              <a:rPr lang="de-DE" sz="12000" dirty="0"/>
              <a:t> </a:t>
            </a:r>
            <a:br>
              <a:rPr lang="de-DE" dirty="0"/>
            </a:br>
            <a:br>
              <a:rPr lang="de-DE" dirty="0"/>
            </a:br>
            <a:r>
              <a:rPr lang="en-US" sz="3200" b="1" cap="all" dirty="0">
                <a:solidFill>
                  <a:srgbClr val="00FFCC"/>
                </a:solidFill>
              </a:rPr>
              <a:t>Additive for Soil Stabilization for</a:t>
            </a:r>
            <a:br>
              <a:rPr lang="en-US" sz="3200" b="1" cap="all" dirty="0">
                <a:solidFill>
                  <a:srgbClr val="00FFCC"/>
                </a:solidFill>
              </a:rPr>
            </a:br>
            <a:br>
              <a:rPr lang="en-US" sz="3200" b="1" cap="all" dirty="0">
                <a:solidFill>
                  <a:srgbClr val="00FFCC"/>
                </a:solidFill>
              </a:rPr>
            </a:br>
            <a:r>
              <a:rPr lang="en-US" sz="3200" b="1" cap="all" dirty="0">
                <a:solidFill>
                  <a:srgbClr val="00FFCC"/>
                </a:solidFill>
              </a:rPr>
              <a:t>Using of Existing soils in road construction</a:t>
            </a:r>
            <a:endParaRPr lang="en-GB" sz="3200" i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10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4" y="3074987"/>
            <a:ext cx="298833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Pavement Design:</a:t>
            </a:r>
          </a:p>
          <a:p>
            <a:pPr algn="ctr" eaLnBrk="1" hangingPunct="1">
              <a:defRPr/>
            </a:pPr>
            <a:endParaRPr lang="en-US" sz="24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Determination the thickness of Pavement acc. to the California Bearing Ratio of the Subgrade, under </a:t>
            </a:r>
            <a:r>
              <a:rPr lang="en-US" sz="2400" b="1" u="sng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soaked</a:t>
            </a:r>
            <a:r>
              <a:rPr lang="en-US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condition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2DFC69-BF9B-4AD6-90F3-5CAB93577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105619"/>
            <a:ext cx="7802220" cy="5563467"/>
          </a:xfrm>
          <a:prstGeom prst="rect">
            <a:avLst/>
          </a:prstGeom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189EFF21-2BDC-438A-93C8-195B1F2D247B}"/>
              </a:ext>
            </a:extLst>
          </p:cNvPr>
          <p:cNvSpPr/>
          <p:nvPr/>
        </p:nvSpPr>
        <p:spPr bwMode="auto">
          <a:xfrm>
            <a:off x="5621311" y="2248524"/>
            <a:ext cx="2308487" cy="831955"/>
          </a:xfrm>
          <a:custGeom>
            <a:avLst/>
            <a:gdLst>
              <a:gd name="connsiteX0" fmla="*/ 0 w 2293496"/>
              <a:gd name="connsiteY0" fmla="*/ 868905 h 868905"/>
              <a:gd name="connsiteX1" fmla="*/ 783237 w 2293496"/>
              <a:gd name="connsiteY1" fmla="*/ 494151 h 868905"/>
              <a:gd name="connsiteX2" fmla="*/ 1146748 w 2293496"/>
              <a:gd name="connsiteY2" fmla="*/ 340501 h 868905"/>
              <a:gd name="connsiteX3" fmla="*/ 1521502 w 2293496"/>
              <a:gd name="connsiteY3" fmla="*/ 231823 h 868905"/>
              <a:gd name="connsiteX4" fmla="*/ 1959964 w 2293496"/>
              <a:gd name="connsiteY4" fmla="*/ 123144 h 868905"/>
              <a:gd name="connsiteX5" fmla="*/ 2293496 w 2293496"/>
              <a:gd name="connsiteY5" fmla="*/ 6970 h 868905"/>
              <a:gd name="connsiteX0" fmla="*/ 0 w 2293496"/>
              <a:gd name="connsiteY0" fmla="*/ 868905 h 868905"/>
              <a:gd name="connsiteX1" fmla="*/ 783237 w 2293496"/>
              <a:gd name="connsiteY1" fmla="*/ 494151 h 868905"/>
              <a:gd name="connsiteX2" fmla="*/ 1146748 w 2293496"/>
              <a:gd name="connsiteY2" fmla="*/ 340501 h 868905"/>
              <a:gd name="connsiteX3" fmla="*/ 1521502 w 2293496"/>
              <a:gd name="connsiteY3" fmla="*/ 231823 h 868905"/>
              <a:gd name="connsiteX4" fmla="*/ 1959964 w 2293496"/>
              <a:gd name="connsiteY4" fmla="*/ 123144 h 868905"/>
              <a:gd name="connsiteX5" fmla="*/ 2293496 w 2293496"/>
              <a:gd name="connsiteY5" fmla="*/ 6970 h 868905"/>
              <a:gd name="connsiteX0" fmla="*/ 0 w 2293496"/>
              <a:gd name="connsiteY0" fmla="*/ 861935 h 861935"/>
              <a:gd name="connsiteX1" fmla="*/ 783237 w 2293496"/>
              <a:gd name="connsiteY1" fmla="*/ 487181 h 861935"/>
              <a:gd name="connsiteX2" fmla="*/ 1146748 w 2293496"/>
              <a:gd name="connsiteY2" fmla="*/ 333531 h 861935"/>
              <a:gd name="connsiteX3" fmla="*/ 1521502 w 2293496"/>
              <a:gd name="connsiteY3" fmla="*/ 224853 h 861935"/>
              <a:gd name="connsiteX4" fmla="*/ 1959964 w 2293496"/>
              <a:gd name="connsiteY4" fmla="*/ 116174 h 861935"/>
              <a:gd name="connsiteX5" fmla="*/ 2293496 w 2293496"/>
              <a:gd name="connsiteY5" fmla="*/ 0 h 861935"/>
              <a:gd name="connsiteX0" fmla="*/ 0 w 2293496"/>
              <a:gd name="connsiteY0" fmla="*/ 861935 h 861935"/>
              <a:gd name="connsiteX1" fmla="*/ 783237 w 2293496"/>
              <a:gd name="connsiteY1" fmla="*/ 487181 h 861935"/>
              <a:gd name="connsiteX2" fmla="*/ 1146748 w 2293496"/>
              <a:gd name="connsiteY2" fmla="*/ 333531 h 861935"/>
              <a:gd name="connsiteX3" fmla="*/ 1521502 w 2293496"/>
              <a:gd name="connsiteY3" fmla="*/ 224853 h 861935"/>
              <a:gd name="connsiteX4" fmla="*/ 1952469 w 2293496"/>
              <a:gd name="connsiteY4" fmla="*/ 104931 h 861935"/>
              <a:gd name="connsiteX5" fmla="*/ 2293496 w 2293496"/>
              <a:gd name="connsiteY5" fmla="*/ 0 h 861935"/>
              <a:gd name="connsiteX0" fmla="*/ 0 w 2293496"/>
              <a:gd name="connsiteY0" fmla="*/ 861935 h 861935"/>
              <a:gd name="connsiteX1" fmla="*/ 783237 w 2293496"/>
              <a:gd name="connsiteY1" fmla="*/ 487181 h 861935"/>
              <a:gd name="connsiteX2" fmla="*/ 1146748 w 2293496"/>
              <a:gd name="connsiteY2" fmla="*/ 333531 h 861935"/>
              <a:gd name="connsiteX3" fmla="*/ 1521502 w 2293496"/>
              <a:gd name="connsiteY3" fmla="*/ 224853 h 861935"/>
              <a:gd name="connsiteX4" fmla="*/ 1952469 w 2293496"/>
              <a:gd name="connsiteY4" fmla="*/ 104931 h 861935"/>
              <a:gd name="connsiteX5" fmla="*/ 2293496 w 2293496"/>
              <a:gd name="connsiteY5" fmla="*/ 0 h 861935"/>
              <a:gd name="connsiteX0" fmla="*/ 0 w 2293496"/>
              <a:gd name="connsiteY0" fmla="*/ 861935 h 861935"/>
              <a:gd name="connsiteX1" fmla="*/ 783237 w 2293496"/>
              <a:gd name="connsiteY1" fmla="*/ 487181 h 861935"/>
              <a:gd name="connsiteX2" fmla="*/ 1169234 w 2293496"/>
              <a:gd name="connsiteY2" fmla="*/ 333531 h 861935"/>
              <a:gd name="connsiteX3" fmla="*/ 1521502 w 2293496"/>
              <a:gd name="connsiteY3" fmla="*/ 224853 h 861935"/>
              <a:gd name="connsiteX4" fmla="*/ 1952469 w 2293496"/>
              <a:gd name="connsiteY4" fmla="*/ 104931 h 861935"/>
              <a:gd name="connsiteX5" fmla="*/ 2293496 w 2293496"/>
              <a:gd name="connsiteY5" fmla="*/ 0 h 861935"/>
              <a:gd name="connsiteX0" fmla="*/ 0 w 2293496"/>
              <a:gd name="connsiteY0" fmla="*/ 861935 h 861935"/>
              <a:gd name="connsiteX1" fmla="*/ 783237 w 2293496"/>
              <a:gd name="connsiteY1" fmla="*/ 487181 h 861935"/>
              <a:gd name="connsiteX2" fmla="*/ 1169234 w 2293496"/>
              <a:gd name="connsiteY2" fmla="*/ 333531 h 861935"/>
              <a:gd name="connsiteX3" fmla="*/ 1521502 w 2293496"/>
              <a:gd name="connsiteY3" fmla="*/ 224853 h 861935"/>
              <a:gd name="connsiteX4" fmla="*/ 1952469 w 2293496"/>
              <a:gd name="connsiteY4" fmla="*/ 104931 h 861935"/>
              <a:gd name="connsiteX5" fmla="*/ 2293496 w 2293496"/>
              <a:gd name="connsiteY5" fmla="*/ 0 h 861935"/>
              <a:gd name="connsiteX0" fmla="*/ 0 w 2308487"/>
              <a:gd name="connsiteY0" fmla="*/ 831955 h 831955"/>
              <a:gd name="connsiteX1" fmla="*/ 783237 w 2308487"/>
              <a:gd name="connsiteY1" fmla="*/ 457201 h 831955"/>
              <a:gd name="connsiteX2" fmla="*/ 1169234 w 2308487"/>
              <a:gd name="connsiteY2" fmla="*/ 303551 h 831955"/>
              <a:gd name="connsiteX3" fmla="*/ 1521502 w 2308487"/>
              <a:gd name="connsiteY3" fmla="*/ 194873 h 831955"/>
              <a:gd name="connsiteX4" fmla="*/ 1952469 w 2308487"/>
              <a:gd name="connsiteY4" fmla="*/ 74951 h 831955"/>
              <a:gd name="connsiteX5" fmla="*/ 2308487 w 2308487"/>
              <a:gd name="connsiteY5" fmla="*/ 0 h 831955"/>
              <a:gd name="connsiteX0" fmla="*/ 0 w 2308487"/>
              <a:gd name="connsiteY0" fmla="*/ 831955 h 831955"/>
              <a:gd name="connsiteX1" fmla="*/ 783237 w 2308487"/>
              <a:gd name="connsiteY1" fmla="*/ 457201 h 831955"/>
              <a:gd name="connsiteX2" fmla="*/ 1169234 w 2308487"/>
              <a:gd name="connsiteY2" fmla="*/ 303551 h 831955"/>
              <a:gd name="connsiteX3" fmla="*/ 1521502 w 2308487"/>
              <a:gd name="connsiteY3" fmla="*/ 194873 h 831955"/>
              <a:gd name="connsiteX4" fmla="*/ 1952469 w 2308487"/>
              <a:gd name="connsiteY4" fmla="*/ 74951 h 831955"/>
              <a:gd name="connsiteX5" fmla="*/ 2308487 w 2308487"/>
              <a:gd name="connsiteY5" fmla="*/ 0 h 83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487" h="831955">
                <a:moveTo>
                  <a:pt x="0" y="831955"/>
                </a:moveTo>
                <a:lnTo>
                  <a:pt x="783237" y="457201"/>
                </a:lnTo>
                <a:cubicBezTo>
                  <a:pt x="978109" y="369134"/>
                  <a:pt x="982482" y="373505"/>
                  <a:pt x="1169234" y="303551"/>
                </a:cubicBezTo>
                <a:cubicBezTo>
                  <a:pt x="1355986" y="233597"/>
                  <a:pt x="1390963" y="232973"/>
                  <a:pt x="1521502" y="194873"/>
                </a:cubicBezTo>
                <a:cubicBezTo>
                  <a:pt x="1652041" y="156773"/>
                  <a:pt x="1821305" y="107430"/>
                  <a:pt x="1952469" y="74951"/>
                </a:cubicBezTo>
                <a:cubicBezTo>
                  <a:pt x="2083633" y="42472"/>
                  <a:pt x="2104245" y="38725"/>
                  <a:pt x="2308487" y="0"/>
                </a:cubicBezTo>
              </a:path>
            </a:pathLst>
          </a:custGeom>
          <a:noFill/>
          <a:ln w="57150" cap="flat" cmpd="sng" algn="ctr">
            <a:solidFill>
              <a:srgbClr val="679E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normalizeH="0" baseline="0">
              <a:ln>
                <a:noFill/>
              </a:ln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D47434-3D87-4D7C-B956-490FCC8F50FE}"/>
              </a:ext>
            </a:extLst>
          </p:cNvPr>
          <p:cNvSpPr txBox="1"/>
          <p:nvPr/>
        </p:nvSpPr>
        <p:spPr>
          <a:xfrm>
            <a:off x="6384032" y="2780928"/>
            <a:ext cx="1887296" cy="26161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679E2A"/>
                </a:solidFill>
              </a:rPr>
              <a:t>12,000 </a:t>
            </a:r>
            <a:r>
              <a:rPr lang="de-DE" sz="1100" b="1" dirty="0" err="1">
                <a:solidFill>
                  <a:srgbClr val="679E2A"/>
                </a:solidFill>
              </a:rPr>
              <a:t>lb</a:t>
            </a:r>
            <a:r>
              <a:rPr lang="de-DE" sz="1100" b="1" dirty="0">
                <a:solidFill>
                  <a:srgbClr val="679E2A"/>
                </a:solidFill>
              </a:rPr>
              <a:t> ~ </a:t>
            </a:r>
            <a:r>
              <a:rPr lang="de-DE" sz="1100" b="1" dirty="0" err="1">
                <a:solidFill>
                  <a:srgbClr val="679E2A"/>
                </a:solidFill>
              </a:rPr>
              <a:t>axle</a:t>
            </a:r>
            <a:r>
              <a:rPr lang="de-DE" sz="1100" b="1" dirty="0">
                <a:solidFill>
                  <a:srgbClr val="679E2A"/>
                </a:solidFill>
              </a:rPr>
              <a:t> </a:t>
            </a:r>
            <a:r>
              <a:rPr lang="de-DE" sz="1100" b="1" dirty="0" err="1">
                <a:solidFill>
                  <a:srgbClr val="679E2A"/>
                </a:solidFill>
              </a:rPr>
              <a:t>load</a:t>
            </a:r>
            <a:r>
              <a:rPr lang="de-DE" sz="1100" b="1" dirty="0">
                <a:solidFill>
                  <a:srgbClr val="679E2A"/>
                </a:solidFill>
              </a:rPr>
              <a:t> 11 t</a:t>
            </a:r>
          </a:p>
        </p:txBody>
      </p:sp>
    </p:spTree>
    <p:extLst>
      <p:ext uri="{BB962C8B-B14F-4D97-AF65-F5344CB8AC3E}">
        <p14:creationId xmlns:p14="http://schemas.microsoft.com/office/powerpoint/2010/main" val="119714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11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0EEC749-720B-4300-B407-AB725BBDA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7408" y="1916833"/>
            <a:ext cx="10657184" cy="4620494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Cement Spreader: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Soil Stabilizer or Soil Millers: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Water Distributor Truck: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Rollers: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de-DE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de-DE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de-DE" altLang="de-DE" sz="2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092149"/>
            <a:ext cx="603749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r>
              <a:rPr lang="de-DE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Equipment needed: </a:t>
            </a: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064522-F4A1-4084-9990-7FB7911DA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26" y="4441252"/>
            <a:ext cx="1337944" cy="11184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F3E7070-4D55-43ED-BEA0-07B866B4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016" y="5287119"/>
            <a:ext cx="1769964" cy="12512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4C8C512-973E-4DF7-A8DC-8CEF509A1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278" y="2540899"/>
            <a:ext cx="3241657" cy="188007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7405FE-0D65-4748-9137-DA9DC22A8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957" y="4087208"/>
            <a:ext cx="2591866" cy="15642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16212A-206F-49A9-9301-10CF3911A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935" y="1207961"/>
            <a:ext cx="3470521" cy="22051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C09F2BE-3FC9-45E7-95D9-7F0DD0856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145" y="3018291"/>
            <a:ext cx="2328584" cy="135080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BE5F1B2-F342-49A5-835F-88D08AA05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9494" y="2504968"/>
            <a:ext cx="2249420" cy="19280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F8CDAB-E4AA-4FB0-A6B9-208CD79FC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764" y="5000480"/>
            <a:ext cx="2998162" cy="16901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F9CBEA-6609-4272-AD90-BB779907B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6364" y="1754501"/>
            <a:ext cx="1539742" cy="12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12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0EEC749-720B-4300-B407-AB725BBDA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9152" y="1575345"/>
            <a:ext cx="10657184" cy="4664794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Natural resources savings, due to stabilising existing soil up to base criterias.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Less hydraulic binder, compared to the traditional soil stabilisation.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No additional capping layers required.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Low traffic roads can be built even without granular base material.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Increase the traffic safety due to lower side ditches.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altLang="de-DE" sz="2200" dirty="0" err="1">
                <a:effectLst/>
                <a:latin typeface="Arial" panose="020B0604020202020204" pitchFamily="34" charset="0"/>
              </a:rPr>
              <a:t>No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compaction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of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natural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soil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under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soil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stabilisation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 </a:t>
            </a:r>
            <a:r>
              <a:rPr lang="de-DE" altLang="de-DE" sz="2200" dirty="0" err="1">
                <a:effectLst/>
                <a:latin typeface="Arial" panose="020B0604020202020204" pitchFamily="34" charset="0"/>
              </a:rPr>
              <a:t>required</a:t>
            </a:r>
            <a:r>
              <a:rPr lang="de-DE" altLang="de-DE" sz="2200" dirty="0">
                <a:effectLst/>
                <a:latin typeface="Arial" panose="020B0604020202020204" pitchFamily="34" charset="0"/>
              </a:rPr>
              <a:t>.</a:t>
            </a: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Reducing maintenance costs with longer live time.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Economical, starting from 1.8 $/m</a:t>
            </a:r>
            <a:r>
              <a:rPr lang="en-US" altLang="de-DE" sz="2200" baseline="30000" dirty="0">
                <a:effectLst/>
                <a:latin typeface="Arial" panose="020B0604020202020204" pitchFamily="34" charset="0"/>
              </a:rPr>
              <a:t>3 </a:t>
            </a:r>
            <a:r>
              <a:rPr lang="en-US" altLang="de-DE" sz="2200" dirty="0">
                <a:effectLst/>
                <a:latin typeface="Arial" panose="020B0604020202020204" pitchFamily="34" charset="0"/>
              </a:rPr>
              <a:t>for the additive and 75kg/m</a:t>
            </a:r>
            <a:r>
              <a:rPr lang="en-US" altLang="de-DE" sz="2200" baseline="30000" dirty="0">
                <a:effectLst/>
                <a:latin typeface="Arial" panose="020B0604020202020204" pitchFamily="34" charset="0"/>
              </a:rPr>
              <a:t>3</a:t>
            </a:r>
            <a:r>
              <a:rPr lang="en-US" altLang="de-DE" sz="2200" dirty="0">
                <a:effectLst/>
                <a:latin typeface="Arial" panose="020B0604020202020204" pitchFamily="34" charset="0"/>
              </a:rPr>
              <a:t> cement against 175 kg/m</a:t>
            </a:r>
            <a:r>
              <a:rPr lang="en-US" altLang="de-DE" sz="2200" baseline="30000" dirty="0">
                <a:effectLst/>
                <a:latin typeface="Arial" panose="020B0604020202020204" pitchFamily="34" charset="0"/>
              </a:rPr>
              <a:t>3</a:t>
            </a:r>
            <a:r>
              <a:rPr lang="en-US" altLang="de-DE" sz="2200" dirty="0">
                <a:effectLst/>
                <a:latin typeface="Arial" panose="020B0604020202020204" pitchFamily="34" charset="0"/>
              </a:rPr>
              <a:t> with saving of 100 kg cement.  Savings of 10 $/m</a:t>
            </a:r>
            <a:r>
              <a:rPr lang="en-US" altLang="de-DE" sz="2200" baseline="30000" dirty="0">
                <a:effectLst/>
                <a:latin typeface="Arial" panose="020B0604020202020204" pitchFamily="34" charset="0"/>
              </a:rPr>
              <a:t>3</a:t>
            </a:r>
            <a:r>
              <a:rPr lang="en-US" altLang="de-DE" sz="2200" dirty="0">
                <a:effectLst/>
                <a:latin typeface="Arial" panose="020B0604020202020204" pitchFamily="34" charset="0"/>
              </a:rPr>
              <a:t> against common soil stabilization and more than 40 $/m</a:t>
            </a:r>
            <a:r>
              <a:rPr lang="en-US" altLang="de-DE" sz="2200" baseline="30000" dirty="0">
                <a:effectLst/>
                <a:latin typeface="Arial" panose="020B0604020202020204" pitchFamily="34" charset="0"/>
              </a:rPr>
              <a:t>3</a:t>
            </a:r>
            <a:r>
              <a:rPr lang="en-US" altLang="de-DE" sz="2200" dirty="0">
                <a:effectLst/>
                <a:latin typeface="Arial" panose="020B0604020202020204" pitchFamily="34" charset="0"/>
              </a:rPr>
              <a:t> against crushed rock.</a:t>
            </a:r>
            <a:endParaRPr lang="en-US" altLang="de-DE" sz="2200" baseline="300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Easy laboratory testing in advance for soil stabilization according to the applicable standards of the country.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GB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de-DE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de-DE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de-DE" altLang="de-DE" sz="2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2" y="1049696"/>
            <a:ext cx="8435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de-DE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Advantages</a:t>
            </a: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2">
            <a:extLst>
              <a:ext uri="{FF2B5EF4-FFF2-40B4-BE49-F238E27FC236}">
                <a16:creationId xmlns:a16="http://schemas.microsoft.com/office/drawing/2014/main" id="{5DBB421F-316F-4660-BF7B-F3CC79E3A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98200" y="6093296"/>
            <a:ext cx="858440" cy="535534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0918EC55-8D2D-4D1E-9B9C-F98704059282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13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1187ABE7-AF4D-45A1-A301-9B9898E63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636587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de-DE" sz="4000" kern="1200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Terrasolid</a:t>
            </a:r>
            <a:r>
              <a:rPr lang="de-DE" sz="4000" kern="1200" baseline="30000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®</a:t>
            </a:r>
            <a:endParaRPr lang="de-DE" sz="4000" kern="1200" dirty="0">
              <a:solidFill>
                <a:srgbClr val="00FFCC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3543" name="Rectangle 7">
            <a:extLst>
              <a:ext uri="{FF2B5EF4-FFF2-40B4-BE49-F238E27FC236}">
                <a16:creationId xmlns:a16="http://schemas.microsoft.com/office/drawing/2014/main" id="{72D5626C-BEB8-42E5-B901-B3D88146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1922648"/>
            <a:ext cx="8435975" cy="251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br>
              <a:rPr lang="de-D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50B3B8D0-5530-4464-9C9E-19E5C644D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F597739-0D92-4B7B-8B32-7D6BA284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314" y="2708921"/>
            <a:ext cx="10357221" cy="286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GB" altLang="de-DE" sz="3600" b="1" kern="0" dirty="0">
                <a:effectLst/>
                <a:latin typeface="Arial" panose="020B0604020202020204" pitchFamily="34" charset="0"/>
              </a:rPr>
              <a:t>More detailed Information: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en-GB" altLang="de-DE" sz="2400" b="1" kern="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GB" altLang="de-DE" sz="2400" b="1" kern="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altLang="de-DE" sz="2400" b="1" kern="0" dirty="0">
                <a:effectLst/>
                <a:latin typeface="Arial" panose="020B0604020202020204" pitchFamily="34" charset="0"/>
              </a:rPr>
              <a:t>www.terrasolid.de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altLang="de-DE" sz="2400" b="1" kern="0" dirty="0">
                <a:effectLst/>
                <a:latin typeface="Arial" panose="020B0604020202020204" pitchFamily="34" charset="0"/>
              </a:rPr>
              <a:t>info@terrasolid.de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altLang="de-DE" sz="2400" b="1" kern="0" dirty="0">
                <a:effectLst/>
                <a:latin typeface="Arial" panose="020B0604020202020204" pitchFamily="34" charset="0"/>
              </a:rPr>
              <a:t>					NIPO Vertriebsgesellschaft mbH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altLang="de-DE" sz="2400" b="1" kern="0" dirty="0">
                <a:effectLst/>
                <a:latin typeface="Arial" panose="020B0604020202020204" pitchFamily="34" charset="0"/>
              </a:rPr>
              <a:t>					Buchholz1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GB" altLang="de-DE" sz="2400" b="1" kern="0" dirty="0">
                <a:effectLst/>
                <a:latin typeface="Arial" panose="020B0604020202020204" pitchFamily="34" charset="0"/>
              </a:rPr>
              <a:t>					49492 Westerkappeln (Germany)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de-DE" altLang="de-DE" sz="2400" kern="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de-DE" altLang="de-DE" sz="2400" kern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AEB2D7-AA6D-4B4B-B5B2-7E7151BFEA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132855"/>
            <a:ext cx="3503449" cy="775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2">
            <a:extLst>
              <a:ext uri="{FF2B5EF4-FFF2-40B4-BE49-F238E27FC236}">
                <a16:creationId xmlns:a16="http://schemas.microsoft.com/office/drawing/2014/main" id="{5DBB421F-316F-4660-BF7B-F3CC79E3A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98200" y="6093296"/>
            <a:ext cx="858440" cy="535534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0918EC55-8D2D-4D1E-9B9C-F98704059282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14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1187ABE7-AF4D-45A1-A301-9B9898E63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636587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de-DE" sz="4000" kern="1200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Terrasolid</a:t>
            </a:r>
            <a:r>
              <a:rPr lang="de-DE" sz="4000" kern="1200" baseline="30000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®</a:t>
            </a:r>
            <a:endParaRPr lang="de-DE" sz="4000" kern="1200" dirty="0">
              <a:solidFill>
                <a:srgbClr val="00FFCC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3543" name="Rectangle 7">
            <a:extLst>
              <a:ext uri="{FF2B5EF4-FFF2-40B4-BE49-F238E27FC236}">
                <a16:creationId xmlns:a16="http://schemas.microsoft.com/office/drawing/2014/main" id="{72D5626C-BEB8-42E5-B901-B3D88146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964" y="3151188"/>
            <a:ext cx="843597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en-GB" altLang="de-DE" sz="8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br>
              <a:rPr lang="de-D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50B3B8D0-5530-4464-9C9E-19E5C644D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16E36B2-5BE1-4B60-9E8C-71D3AD45A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978026"/>
            <a:ext cx="77041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endParaRPr lang="de-DE" altLang="de-DE" sz="2000" kern="0" dirty="0">
              <a:effectLst/>
              <a:latin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de-DE" altLang="de-DE" sz="2000" kern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3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2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0EEC749-720B-4300-B407-AB725BBDA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9416" y="2000251"/>
            <a:ext cx="8208962" cy="373300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Water is the enemy of roads worldwide.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Under dynamic traffic loads, water penetrates due to his capillarity from the underground into the subbase and base.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Overloading is boosting the effect.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The subbase / base collapse.  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Settlements and potholes are the results.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4" y="1136651"/>
            <a:ext cx="8435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de-DE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Situation</a:t>
            </a: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6717A6-3E6B-4D12-A7B9-64449C496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3506534"/>
            <a:ext cx="4299859" cy="30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3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0EEC749-720B-4300-B407-AB725BBDA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1220" y="2062089"/>
            <a:ext cx="9631324" cy="403810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A road, resistant to water influences.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Tolerant to overloads, flexible base and subbase.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Reusing of existing cohesive soils, instead of expensive granular base materials.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Complying to international standards: AASTHO, BS, EU-DIN, ZTV’s, for soil stabilization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Eligible by multilateral development banks (MDB).</a:t>
            </a:r>
          </a:p>
          <a:p>
            <a:pPr>
              <a:spcBef>
                <a:spcPct val="0"/>
              </a:spcBef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A economical alternative, up to 70% lower traditional construction costs.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4" y="1136651"/>
            <a:ext cx="8435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en-GB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What do we need?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6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4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4" y="1136651"/>
            <a:ext cx="8435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en-GB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Fantasy ?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8970055-7BDB-4626-A4ED-778812427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220" y="2062089"/>
            <a:ext cx="9631324" cy="403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de-DE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No.</a:t>
            </a:r>
          </a:p>
          <a:p>
            <a:pPr marL="0" indent="0" algn="ct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de-DE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de-DE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We developed a soil additive for the soil consolidation with cement for the “Mixed in Place” method.</a:t>
            </a:r>
          </a:p>
          <a:p>
            <a:pPr algn="ctr">
              <a:spcBef>
                <a:spcPct val="0"/>
              </a:spcBef>
            </a:pPr>
            <a:endParaRPr lang="en-US" altLang="de-DE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de-DE" sz="2200" kern="0" dirty="0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de-DE" sz="2200" kern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689652-0460-4892-AED8-AB7F0837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5571628"/>
            <a:ext cx="5524553" cy="10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41385" y="6096459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5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0206" y="1052736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2" y="1152879"/>
            <a:ext cx="1123324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en-GB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Method of Soil Stabilisation “Mixed in Place”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" name="TS Tropical EN">
            <a:hlinkClick r:id="" action="ppaction://media"/>
            <a:extLst>
              <a:ext uri="{FF2B5EF4-FFF2-40B4-BE49-F238E27FC236}">
                <a16:creationId xmlns:a16="http://schemas.microsoft.com/office/drawing/2014/main" id="{F8FF4C3E-875B-4230-8394-46B5B30CF5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00" y="1812317"/>
            <a:ext cx="10333823" cy="4577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6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0EEC749-720B-4300-B407-AB725BBDA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1384" y="1849908"/>
            <a:ext cx="11089232" cy="4537075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endParaRPr lang="en-US" altLang="de-DE" sz="22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Terrasolid is a harmless and a high concentrated active ionic liquid for stabilizing  cohesive soils.</a:t>
            </a:r>
          </a:p>
          <a:p>
            <a:pPr>
              <a:spcBef>
                <a:spcPct val="0"/>
              </a:spcBef>
            </a:pPr>
            <a:endParaRPr lang="en-US" altLang="de-DE" sz="10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How Terrasolid works: By breaking the absorption water jacket and additional cation exchange of the soil particles, a higher proctor density will achieved.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de-DE" sz="10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Cement can be reduced to a minimum, savings to 60% of the cement contents.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de-DE" sz="10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After hydration, crystallization together with hydraulic binders, only a 15cm base course layer is recommended for paved roads.</a:t>
            </a:r>
          </a:p>
          <a:p>
            <a:pPr>
              <a:spcBef>
                <a:spcPct val="0"/>
              </a:spcBef>
            </a:pPr>
            <a:endParaRPr lang="en-US" altLang="de-DE" sz="10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e-DE" sz="2200" dirty="0">
                <a:effectLst/>
                <a:latin typeface="Arial" panose="020B0604020202020204" pitchFamily="34" charset="0"/>
              </a:rPr>
              <a:t>Terrasolid is added to the milling process with 1:175 with water to the optimum Proctor moister content of soil (by considering the existing moisture content)</a:t>
            </a:r>
          </a:p>
          <a:p>
            <a:pPr>
              <a:spcBef>
                <a:spcPct val="0"/>
              </a:spcBef>
            </a:pPr>
            <a:endParaRPr lang="en-US" altLang="de-DE" sz="1000" dirty="0"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sz="2200" dirty="0">
                <a:effectLst/>
                <a:latin typeface="Arial" panose="020B0604020202020204" pitchFamily="34" charset="0"/>
              </a:rPr>
              <a:t>Terrasolid is protected by the Germany Patent Office in Munich</a:t>
            </a: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4" y="1136651"/>
            <a:ext cx="8435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en-GB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What is Terrasolid </a:t>
            </a:r>
            <a:r>
              <a:rPr lang="de-DE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7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136651"/>
            <a:ext cx="11737304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r" eaLnBrk="1" hangingPunct="1">
              <a:defRPr/>
            </a:pPr>
            <a:r>
              <a:rPr lang="en-GB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it works? - optimising the Proctor density.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D1BCDD-9ABF-487F-B61C-01B0794F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1896426"/>
            <a:ext cx="4794659" cy="47024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CBD38F-4433-4FC1-A050-038CDB21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908295"/>
            <a:ext cx="4794659" cy="46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8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8" y="843686"/>
            <a:ext cx="11737304" cy="115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r>
              <a:rPr lang="en-GB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Our Target:  SAVING OF BASE AND SUBBASE LAYERS</a:t>
            </a:r>
            <a:endParaRPr lang="en-GB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74E6E51-0F3C-40AB-815B-58EA0CC9D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44" y="2146053"/>
            <a:ext cx="11436608" cy="37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7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>
            <a:extLst>
              <a:ext uri="{FF2B5EF4-FFF2-40B4-BE49-F238E27FC236}">
                <a16:creationId xmlns:a16="http://schemas.microsoft.com/office/drawing/2014/main" id="{AA696659-133F-4A09-9D59-25AF6057F9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24592" y="6093296"/>
            <a:ext cx="298450" cy="293687"/>
          </a:xfrm>
        </p:spPr>
        <p:txBody>
          <a:bodyPr/>
          <a:lstStyle>
            <a:lvl1pPr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FFCC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7D812AF4-F07C-4200-87D9-4AED0A24BF97}" type="slidenum">
              <a:rPr lang="de-DE" altLang="de-DE" sz="1000">
                <a:solidFill>
                  <a:schemeClr val="tx1"/>
                </a:solidFill>
                <a:latin typeface="Verdana" panose="020B0604030504040204" pitchFamily="34" charset="0"/>
              </a:rPr>
              <a:pPr>
                <a:defRPr/>
              </a:pPr>
              <a:t>9</a:t>
            </a:fld>
            <a:endParaRPr lang="de-DE" altLang="de-DE" sz="1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3542" name="Line 6">
            <a:extLst>
              <a:ext uri="{FF2B5EF4-FFF2-40B4-BE49-F238E27FC236}">
                <a16:creationId xmlns:a16="http://schemas.microsoft.com/office/drawing/2014/main" id="{865FB4B2-D7F9-4EB8-A831-D84160C17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981075"/>
            <a:ext cx="8891588" cy="0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5CB5E686-881A-4509-9BA2-B6E10662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8914"/>
            <a:ext cx="9144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Terrasolid</a:t>
            </a:r>
            <a:r>
              <a:rPr lang="de-D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®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C640B-2823-49DA-8DDD-A0733701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7" y="1307206"/>
            <a:ext cx="3972661" cy="50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eaLnBrk="1" hangingPunct="1">
              <a:defRPr/>
            </a:pPr>
            <a:r>
              <a:rPr lang="en-GB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results:</a:t>
            </a:r>
          </a:p>
          <a:p>
            <a:pPr eaLnBrk="1" hangingPunct="1">
              <a:defRPr/>
            </a:pPr>
            <a:r>
              <a:rPr lang="en-GB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saving of more than 60% cement under the same conditions by using Terrasolid:</a:t>
            </a:r>
          </a:p>
          <a:p>
            <a:pPr eaLnBrk="1" hangingPunct="1">
              <a:defRPr/>
            </a:pPr>
            <a:endParaRPr lang="en-GB" sz="24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en-GB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after 7 days 62% </a:t>
            </a:r>
            <a:r>
              <a:rPr lang="en-GB" sz="24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cem</a:t>
            </a:r>
            <a:r>
              <a:rPr lang="en-GB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savings</a:t>
            </a:r>
          </a:p>
          <a:p>
            <a:pPr eaLnBrk="1" hangingPunct="1">
              <a:defRPr/>
            </a:pPr>
            <a:endParaRPr lang="en-GB" sz="24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en-GB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after 28 days 70 % </a:t>
            </a:r>
            <a:r>
              <a:rPr lang="en-GB" sz="24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cem</a:t>
            </a:r>
            <a:r>
              <a:rPr lang="en-GB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savings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en-GB" sz="24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en-GB" sz="2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it will get more stronger………..</a:t>
            </a:r>
          </a:p>
        </p:txBody>
      </p:sp>
      <p:sp>
        <p:nvSpPr>
          <p:cNvPr id="3" name="AutoShape 2" descr="CBR">
            <a:extLst>
              <a:ext uri="{FF2B5EF4-FFF2-40B4-BE49-F238E27FC236}">
                <a16:creationId xmlns:a16="http://schemas.microsoft.com/office/drawing/2014/main" id="{88D424F7-47F6-40B0-A942-9E01F4C15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9776" y="1988840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9D5C86-A89F-40BD-920A-A47A1206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499" y="1154043"/>
            <a:ext cx="3670605" cy="55602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2CEE50-CFEA-4EC7-A05A-13AF851B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1136650"/>
            <a:ext cx="3670605" cy="55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5772"/>
      </p:ext>
    </p:extLst>
  </p:cSld>
  <p:clrMapOvr>
    <a:masterClrMapping/>
  </p:clrMapOvr>
</p:sld>
</file>

<file path=ppt/theme/theme1.xml><?xml version="1.0" encoding="utf-8"?>
<a:theme xmlns:a="http://schemas.openxmlformats.org/drawingml/2006/main" name="Globus">
  <a:themeElements>
    <a:clrScheme name="Globus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us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0" b="0" i="0" u="none" strike="noStrike" cap="none" normalizeH="0" baseline="0" smtClean="0">
            <a:ln>
              <a:noFill/>
            </a:ln>
            <a:solidFill>
              <a:srgbClr val="00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0" b="0" i="0" u="none" strike="noStrike" cap="none" normalizeH="0" baseline="0" smtClean="0">
            <a:ln>
              <a:noFill/>
            </a:ln>
            <a:solidFill>
              <a:srgbClr val="00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Globus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574</Words>
  <Application>Microsoft Office PowerPoint</Application>
  <PresentationFormat>Breitbild</PresentationFormat>
  <Paragraphs>122</Paragraphs>
  <Slides>14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Verdana</vt:lpstr>
      <vt:lpstr>Wingdings</vt:lpstr>
      <vt:lpstr>Globus</vt:lpstr>
      <vt:lpstr>NIPO GmbH presents       Terrasolid®   Ion   Additive for Soil Stabilization for  Using of Existing soils in road construction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Terrasolid®</vt:lpstr>
      <vt:lpstr>Terrasolid®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2017-04-22T08:47:15Z</dcterms:created>
  <dcterms:modified xsi:type="dcterms:W3CDTF">2019-04-23T12:58:03Z</dcterms:modified>
</cp:coreProperties>
</file>